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6" r:id="rId3"/>
    <p:sldMasterId id="2147483678" r:id="rId4"/>
    <p:sldMasterId id="2147483680" r:id="rId5"/>
    <p:sldMasterId id="2147483682" r:id="rId6"/>
    <p:sldMasterId id="2147483684" r:id="rId7"/>
    <p:sldMasterId id="2147483686" r:id="rId8"/>
    <p:sldMasterId id="2147483688" r:id="rId9"/>
    <p:sldMasterId id="2147483690" r:id="rId10"/>
    <p:sldMasterId id="2147483692" r:id="rId11"/>
    <p:sldMasterId id="2147483694" r:id="rId12"/>
    <p:sldMasterId id="2147483696" r:id="rId13"/>
    <p:sldMasterId id="2147483698" r:id="rId14"/>
    <p:sldMasterId id="2147483702" r:id="rId15"/>
    <p:sldMasterId id="2147483704" r:id="rId16"/>
    <p:sldMasterId id="2147483706" r:id="rId17"/>
    <p:sldMasterId id="2147483708" r:id="rId18"/>
    <p:sldMasterId id="2147483710" r:id="rId19"/>
  </p:sldMasterIdLst>
  <p:sldIdLst>
    <p:sldId id="268" r:id="rId20"/>
    <p:sldId id="292" r:id="rId21"/>
    <p:sldId id="281" r:id="rId22"/>
    <p:sldId id="274" r:id="rId23"/>
    <p:sldId id="275" r:id="rId24"/>
    <p:sldId id="272" r:id="rId25"/>
    <p:sldId id="270" r:id="rId26"/>
    <p:sldId id="273" r:id="rId27"/>
    <p:sldId id="276" r:id="rId28"/>
    <p:sldId id="299" r:id="rId29"/>
    <p:sldId id="257" r:id="rId30"/>
    <p:sldId id="286" r:id="rId31"/>
    <p:sldId id="291" r:id="rId32"/>
    <p:sldId id="287" r:id="rId33"/>
    <p:sldId id="282" r:id="rId34"/>
    <p:sldId id="285" r:id="rId35"/>
    <p:sldId id="278" r:id="rId36"/>
    <p:sldId id="294" r:id="rId37"/>
    <p:sldId id="295" r:id="rId38"/>
    <p:sldId id="298" r:id="rId39"/>
    <p:sldId id="300" r:id="rId40"/>
    <p:sldId id="301" r:id="rId41"/>
    <p:sldId id="302" r:id="rId42"/>
    <p:sldId id="283" r:id="rId43"/>
    <p:sldId id="284" r:id="rId44"/>
    <p:sldId id="269" r:id="rId45"/>
    <p:sldId id="277" r:id="rId46"/>
    <p:sldId id="279" r:id="rId47"/>
    <p:sldId id="256" r:id="rId48"/>
    <p:sldId id="258" r:id="rId49"/>
    <p:sldId id="259" r:id="rId50"/>
    <p:sldId id="260" r:id="rId51"/>
    <p:sldId id="266" r:id="rId52"/>
    <p:sldId id="265" r:id="rId53"/>
    <p:sldId id="280" r:id="rId54"/>
    <p:sldId id="288" r:id="rId55"/>
    <p:sldId id="289" r:id="rId56"/>
    <p:sldId id="290" r:id="rId57"/>
    <p:sldId id="293" r:id="rId58"/>
    <p:sldId id="297" r:id="rId59"/>
    <p:sldId id="303" r:id="rId60"/>
    <p:sldId id="267" r:id="rId61"/>
    <p:sldId id="261" r:id="rId62"/>
    <p:sldId id="262" r:id="rId63"/>
    <p:sldId id="263" r:id="rId64"/>
    <p:sldId id="264" r:id="rId6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8" autoAdjust="0"/>
    <p:restoredTop sz="86437" autoAdjust="0"/>
  </p:normalViewPr>
  <p:slideViewPr>
    <p:cSldViewPr snapToGrid="0" snapToObjects="1">
      <p:cViewPr varScale="1">
        <p:scale>
          <a:sx n="133" d="100"/>
          <a:sy n="133" d="100"/>
        </p:scale>
        <p:origin x="62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2914650"/>
            <a:ext cx="6858000" cy="74295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3843338"/>
            <a:ext cx="6858000" cy="4000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4766310"/>
            <a:ext cx="2286000" cy="27432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4766310"/>
            <a:ext cx="347472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4766310"/>
            <a:ext cx="1219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1" name="Rectangle 20"/>
          <p:cNvSpPr/>
          <p:nvPr/>
        </p:nvSpPr>
        <p:spPr>
          <a:xfrm>
            <a:off x="904875" y="2736056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3786188"/>
            <a:ext cx="7315200" cy="5143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2736056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3786188"/>
            <a:ext cx="228600" cy="5143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361127" y="2401464"/>
            <a:ext cx="438912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F060-C5EC-4062-B9EF-A917A0A6AB1E}" type="datetimeFigureOut">
              <a:rPr lang="de-DE" smtClean="0">
                <a:solidFill>
                  <a:srgbClr val="464653"/>
                </a:solidFill>
              </a:rPr>
              <a:pPr/>
              <a:t>11.06.2016</a:t>
            </a:fld>
            <a:endParaRPr lang="de-DE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4D816-38A2-4CFF-B058-7AD87B78531B}" type="slidenum">
              <a:rPr lang="de-DE" smtClean="0">
                <a:solidFill>
                  <a:srgbClr val="464653"/>
                </a:solidFill>
              </a:rPr>
              <a:pPr/>
              <a:t>‹#›</a:t>
            </a:fld>
            <a:endParaRPr lang="de-DE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>
                <a:solidFill>
                  <a:prstClr val="black"/>
                </a:solidFill>
              </a:rPr>
              <a:pPr/>
              <a:t>11.06.2016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6310"/>
            <a:ext cx="2286000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6310"/>
            <a:ext cx="347472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4766310"/>
            <a:ext cx="1520952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prstGeom prst="rect">
            <a:avLst/>
          </a:prstGeo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prstGeom prst="rect">
            <a:avLst/>
          </a:prstGeo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914401"/>
            <a:ext cx="2514600" cy="3632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15025" y="2493169"/>
            <a:ext cx="452628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5715000" cy="428625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28750"/>
            <a:ext cx="8229600" cy="3202686"/>
          </a:xfrm>
          <a:prstGeom prst="rect">
            <a:avLst/>
          </a:prstGeo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14400"/>
            <a:ext cx="8229600" cy="40005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A761F060-C5EC-4062-B9EF-A917A0A6AB1E}" type="datetimeFigureOut">
              <a:rPr lang="de-DE" smtClean="0"/>
              <a:pPr/>
              <a:t>11.06.2016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/>
          <a:lstStyle/>
          <a:p>
            <a:fld id="{F284D816-38A2-4CFF-B058-7AD87B78531B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761F060-C5EC-4062-B9EF-A917A0A6AB1E}" type="datetimeFigureOut">
              <a:rPr lang="de-DE" smtClean="0">
                <a:solidFill>
                  <a:srgbClr val="464653"/>
                </a:solidFill>
              </a:rPr>
              <a:pPr/>
              <a:t>11.06.2016</a:t>
            </a:fld>
            <a:endParaRPr lang="de-DE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de-DE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284D816-38A2-4CFF-B058-7AD87B78531B}" type="slidenum">
              <a:rPr lang="de-DE" smtClean="0">
                <a:solidFill>
                  <a:srgbClr val="464653"/>
                </a:solidFill>
              </a:rPr>
              <a:pPr/>
              <a:t>‹#›</a:t>
            </a:fld>
            <a:endParaRPr lang="de-DE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 advTm="2000">
    <p:fade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UlfFildebrandtAutor/" TargetMode="External"/><Relationship Id="rId2" Type="http://schemas.openxmlformats.org/officeDocument/2006/relationships/hyperlink" Target="http://www.ulf-fildebrandt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ulffildebrandt1\Dropbox\GebundeneRotation\Wind.mp4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localhost\Users\ulffildebrandt1\Dropbox\GebundeneRotation\SciFiDays\Transit%20graph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4731990"/>
            <a:ext cx="8568952" cy="3240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84" y="0"/>
            <a:ext cx="9006189" cy="51435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1" y="4171950"/>
            <a:ext cx="3657599" cy="457200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Ulf Fildebrandt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381000" y="2800350"/>
            <a:ext cx="3352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Exoplaneten</a:t>
            </a:r>
            <a:r>
              <a:rPr lang="de-DE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und Welten in der Science </a:t>
            </a:r>
            <a:r>
              <a:rPr lang="de-DE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Fiction</a:t>
            </a:r>
            <a:endParaRPr lang="de-DE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16108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Welt-am-Sonntag-Grafiken-3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1" y="0"/>
            <a:ext cx="77152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41813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Sonnen in der Galaxis</a:t>
            </a:r>
            <a:endParaRPr lang="de-DE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82275"/>
              </p:ext>
            </p:extLst>
          </p:nvPr>
        </p:nvGraphicFramePr>
        <p:xfrm>
          <a:off x="251521" y="1653648"/>
          <a:ext cx="8568951" cy="1550417"/>
        </p:xfrm>
        <a:graphic>
          <a:graphicData uri="http://schemas.openxmlformats.org/drawingml/2006/table">
            <a:tbl>
              <a:tblPr firstRow="1" firstCol="1" bandRow="1" bandCol="1">
                <a:tableStyleId>{D7AC3CCA-C797-4891-BE02-D94E43425B78}</a:tableStyleId>
              </a:tblPr>
              <a:tblGrid>
                <a:gridCol w="1368152"/>
                <a:gridCol w="1152128"/>
                <a:gridCol w="1152128"/>
                <a:gridCol w="1224136"/>
                <a:gridCol w="1224136"/>
                <a:gridCol w="1224136"/>
                <a:gridCol w="1224135"/>
              </a:tblGrid>
              <a:tr h="702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Spektralklasse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Effektive Temperatur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Leuchtkraft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Lebensdauer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Häufigkeit in Prozent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Bewohnbare Zone (AE)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Radius</a:t>
                      </a:r>
                      <a:r>
                        <a:rPr lang="de-DE" sz="1100" baseline="0" dirty="0" smtClean="0">
                          <a:effectLst/>
                        </a:rPr>
                        <a:t> Gebundene Rotation </a:t>
                      </a:r>
                      <a:r>
                        <a:rPr lang="de-DE" sz="1100" dirty="0" smtClean="0">
                          <a:effectLst/>
                        </a:rPr>
                        <a:t>(AE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O6V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41000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4,2 * 10</a:t>
                      </a:r>
                      <a:r>
                        <a:rPr lang="de-DE" sz="1100" baseline="30000">
                          <a:effectLst/>
                        </a:rPr>
                        <a:t>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10</a:t>
                      </a:r>
                      <a:r>
                        <a:rPr lang="de-DE" sz="1100" baseline="30000">
                          <a:effectLst/>
                        </a:rPr>
                        <a:t>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 * 10</a:t>
                      </a:r>
                      <a:r>
                        <a:rPr lang="de-DE" sz="1100" baseline="30000">
                          <a:effectLst/>
                        </a:rPr>
                        <a:t>-5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450-900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1,9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G5V (Sonne)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5800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 * 10</a:t>
                      </a:r>
                      <a:r>
                        <a:rPr lang="de-DE" sz="1100" baseline="30000">
                          <a:effectLst/>
                        </a:rPr>
                        <a:t>10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9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0,7-1,4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M5V (Roter Zwerg)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3200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1,1 * 10</a:t>
                      </a:r>
                      <a:r>
                        <a:rPr lang="de-DE" sz="1100" baseline="30000" dirty="0">
                          <a:effectLst/>
                        </a:rPr>
                        <a:t>-3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2 * 10</a:t>
                      </a:r>
                      <a:r>
                        <a:rPr lang="de-DE" sz="1100" baseline="30000" dirty="0">
                          <a:effectLst/>
                        </a:rPr>
                        <a:t>11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0,07-0,15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de-DE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41813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Was wäre, wenn der Planet riesig wäre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CoRoT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 7b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" y="9144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Durchmesser 22000 km, 4,8-fache Erdmasse = Supererde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Umlaufbahn 2,55 Millionen km = 20 Stunden Umlaufzeit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Natrium, Kalium, Siliziummonoxid und Sauerstoff, Magnesium, Aluminium, Kalzium und Eisen 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 kondensiert in höheren Schichten = „Kieselsteinregen“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Bild 4" descr="CoR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396782"/>
            <a:ext cx="4051248" cy="2765768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Mission Schwerkraft</a:t>
            </a:r>
            <a:b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de-DE" sz="2400" i="1" dirty="0" smtClean="0">
                <a:solidFill>
                  <a:schemeClr val="bg1"/>
                </a:solidFill>
              </a:rPr>
              <a:t>engl. Mission of </a:t>
            </a:r>
            <a:r>
              <a:rPr lang="de-DE" sz="2400" i="1" dirty="0" err="1" smtClean="0">
                <a:solidFill>
                  <a:schemeClr val="bg1"/>
                </a:solidFill>
              </a:rPr>
              <a:t>Gravity</a:t>
            </a:r>
            <a:endParaRPr lang="de-DE" sz="2400" i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8" name="Bild 7" descr="missionofgrav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914400"/>
            <a:ext cx="1776222" cy="2676405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11" name="Textfeld 10"/>
          <p:cNvSpPr txBox="1"/>
          <p:nvPr/>
        </p:nvSpPr>
        <p:spPr>
          <a:xfrm>
            <a:off x="457200" y="1428750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Mesklin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rotiert sehr schnell: 17,75 Minuten für eine Umdrehung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Mesklin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besitzt eine Gravitation von 3g am Äquator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Am Pol sind es 700 g (später korrigiert auf 250 g)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Einheimische Lebensform:</a:t>
            </a:r>
            <a:b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Meskliniten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Tausendfüßler-artige Lebewesen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Plot: Sonde ist am Pol gelandet, aber kein Mensch kann dorthin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Was wäre, wenn die Sonne riesig wäre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Sonnen in der Galaxis</a:t>
            </a:r>
            <a:endParaRPr lang="de-DE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82275"/>
              </p:ext>
            </p:extLst>
          </p:nvPr>
        </p:nvGraphicFramePr>
        <p:xfrm>
          <a:off x="251521" y="1653648"/>
          <a:ext cx="8568951" cy="1550417"/>
        </p:xfrm>
        <a:graphic>
          <a:graphicData uri="http://schemas.openxmlformats.org/drawingml/2006/table">
            <a:tbl>
              <a:tblPr firstRow="1" firstCol="1" bandRow="1" bandCol="1">
                <a:tableStyleId>{D7AC3CCA-C797-4891-BE02-D94E43425B78}</a:tableStyleId>
              </a:tblPr>
              <a:tblGrid>
                <a:gridCol w="1368152"/>
                <a:gridCol w="1152128"/>
                <a:gridCol w="1152128"/>
                <a:gridCol w="1224136"/>
                <a:gridCol w="1224136"/>
                <a:gridCol w="1224136"/>
                <a:gridCol w="1224135"/>
              </a:tblGrid>
              <a:tr h="702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Spektralklasse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Effektive Temperatur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Leuchtkraft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Lebensdauer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Häufigkeit in Prozent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Bewohnbare Zone (AE)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Radius</a:t>
                      </a:r>
                      <a:r>
                        <a:rPr lang="de-DE" sz="1100" baseline="0" dirty="0" smtClean="0">
                          <a:effectLst/>
                        </a:rPr>
                        <a:t> Gebundene Rotation </a:t>
                      </a:r>
                      <a:r>
                        <a:rPr lang="de-DE" sz="1100" dirty="0" smtClean="0">
                          <a:effectLst/>
                        </a:rPr>
                        <a:t>(AE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O6V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41000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4,2 * 10</a:t>
                      </a:r>
                      <a:r>
                        <a:rPr lang="de-DE" sz="1100" baseline="30000">
                          <a:effectLst/>
                        </a:rPr>
                        <a:t>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10</a:t>
                      </a:r>
                      <a:r>
                        <a:rPr lang="de-DE" sz="1100" baseline="30000">
                          <a:effectLst/>
                        </a:rPr>
                        <a:t>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 * 10</a:t>
                      </a:r>
                      <a:r>
                        <a:rPr lang="de-DE" sz="1100" baseline="30000">
                          <a:effectLst/>
                        </a:rPr>
                        <a:t>-5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FF0000"/>
                          </a:solidFill>
                          <a:effectLst/>
                        </a:rPr>
                        <a:t>450-900</a:t>
                      </a:r>
                      <a:endParaRPr lang="de-DE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1,9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G5V (Sonne)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5800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 * 10</a:t>
                      </a:r>
                      <a:r>
                        <a:rPr lang="de-DE" sz="1100" baseline="30000">
                          <a:effectLst/>
                        </a:rPr>
                        <a:t>10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9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0,7-1,4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M5V (Roter Zwerg)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3200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1,1 * 10</a:t>
                      </a:r>
                      <a:r>
                        <a:rPr lang="de-DE" sz="1100" baseline="30000" dirty="0">
                          <a:effectLst/>
                        </a:rPr>
                        <a:t>-3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2 * 10</a:t>
                      </a:r>
                      <a:r>
                        <a:rPr lang="de-DE" sz="1100" baseline="30000" dirty="0">
                          <a:effectLst/>
                        </a:rPr>
                        <a:t>11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0,07-0,15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de-DE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57200" y="348615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Alle Planeten in der bewohnbaren Zone umkreisen die Sonne in sehr großem Abstand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Sehr lange Umlaufzeiten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4569972"/>
            <a:ext cx="8712968" cy="486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41813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Keplerian_Hellico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311722"/>
            <a:ext cx="4495800" cy="2831778"/>
          </a:xfrm>
          <a:prstGeom prst="rect">
            <a:avLst/>
          </a:prstGeom>
        </p:spPr>
      </p:pic>
      <p:pic>
        <p:nvPicPr>
          <p:cNvPr id="9" name="Bild 8" descr="Helliconia_summer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1" y="171450"/>
            <a:ext cx="1691999" cy="2376000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Helliconia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7" name="Bild 6" descr="Helliconia Spring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09550"/>
            <a:ext cx="1691999" cy="2376000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pic>
        <p:nvPicPr>
          <p:cNvPr id="10" name="Bild 9" descr="helliconia_win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09550"/>
            <a:ext cx="1682750" cy="2376488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8" name="Textfeld 7"/>
          <p:cNvSpPr txBox="1"/>
          <p:nvPr/>
        </p:nvSpPr>
        <p:spPr>
          <a:xfrm>
            <a:off x="228600" y="165735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Phagor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 An die Kälte angepasst</a:t>
            </a:r>
            <a:b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  <a:sym typeface="Wingdings"/>
              </a:rPr>
              <a:t> Großer Winter</a:t>
            </a:r>
            <a:endParaRPr lang="de-DE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8000" lvl="2" indent="-277200">
              <a:buFont typeface="Arial Black" panose="020B0A04020102020204" pitchFamily="34" charset="0"/>
              <a:buChar char="►"/>
            </a:pPr>
            <a:endParaRPr lang="de-DE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Menschen: An die Wärme angepasst 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  <a:sym typeface="Wingdings"/>
              </a:rPr>
              <a:t> Großer Sommer</a:t>
            </a:r>
            <a:endParaRPr lang="de-DE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Was wäre, wenn die Sterne ganz anders wären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Artist_impression_of_the_exoplanet_51_Pegasi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794" y="1758185"/>
            <a:ext cx="5129206" cy="32252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Dimidium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 (</a:t>
            </a:r>
            <a:r>
              <a:rPr lang="de-DE" sz="2400" i="1" dirty="0" err="1" smtClean="0">
                <a:solidFill>
                  <a:schemeClr val="bg1"/>
                </a:solidFill>
                <a:latin typeface="Arial Black"/>
                <a:cs typeface="Arial Black"/>
              </a:rPr>
              <a:t>Pegasi</a:t>
            </a:r>
            <a:r>
              <a:rPr lang="de-DE" sz="2400" i="1" dirty="0" smtClean="0">
                <a:solidFill>
                  <a:schemeClr val="bg1"/>
                </a:solidFill>
                <a:latin typeface="Arial Black"/>
                <a:cs typeface="Arial Black"/>
              </a:rPr>
              <a:t> 51b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)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" y="9144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Erster gefundener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Exoplanet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 um eine Sonne, die unserer gleicht: 1995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Prototyp eines „Hot Jupiters“, Durchmesser des Jupiters, halbe Masse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Umlaufdauer 4,23 Tage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Oberflächentemperatur ca. 1255 K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Spektroskopische Untersuchung</a:t>
            </a:r>
            <a:b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</a:b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der Atmosphäre im Jahr 2015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Ulf Fildebrandt</a:t>
            </a:r>
            <a:endParaRPr lang="de-DE" sz="2400" i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" y="971550"/>
            <a:ext cx="441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Geboren 1972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Software-Architekt bei SAP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Wohnhaft in Oftersheim (zwischen Mannheim und Heidelberg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hlinkClick r:id="rId2"/>
              </a:rPr>
              <a:t>http://www.ulf-fildebrandt.de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hlinkClick r:id="rId3"/>
              </a:rPr>
              <a:t>https://www.facebook.com/UlfFildebrandtAutor/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@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fildebrandt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Bild 8" descr="autor_20_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90549"/>
            <a:ext cx="2514600" cy="3732609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Pulsar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Lich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 (</a:t>
            </a:r>
            <a:r>
              <a:rPr lang="de-DE" sz="2400" i="1" dirty="0" smtClean="0">
                <a:solidFill>
                  <a:schemeClr val="bg1"/>
                </a:solidFill>
              </a:rPr>
              <a:t>PSR B1257+12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)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" y="9144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Pulsar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 mit Rotationsdauer von 6,219 Millisekunden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Vier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Exoplaneten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: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Draugr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 – a, Poltergeist – b (4,1 Erdmassen),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Phobetor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 – c (3,814 Erdmassen)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Entdeckt 1992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Annahme: Bei der Explosion der</a:t>
            </a:r>
            <a:b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</a:b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Supernova sollten alle Planeten</a:t>
            </a:r>
            <a:b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</a:b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zerstört sein</a:t>
            </a:r>
          </a:p>
          <a:p>
            <a:pPr marL="651600" lvl="3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Lich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: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Untoter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 aus D&amp;D</a:t>
            </a:r>
          </a:p>
          <a:p>
            <a:pPr marL="651600" lvl="3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Draugr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: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Untoter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 aus</a:t>
            </a:r>
            <a:b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</a:b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skandinavischer Mythologie</a:t>
            </a:r>
          </a:p>
          <a:p>
            <a:pPr marL="651600" lvl="3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Phobetor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: Traumgott</a:t>
            </a:r>
            <a:b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</a:b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griechischer Mythologie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Bild 4" descr="PSR_1257+12_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565" y="2059066"/>
            <a:ext cx="3919975" cy="3084434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Was wäre, wenn der </a:t>
            </a:r>
            <a:r>
              <a:rPr lang="de-DE" dirty="0" err="1" smtClean="0">
                <a:solidFill>
                  <a:schemeClr val="bg1"/>
                </a:solidFill>
                <a:latin typeface="Arial Black"/>
                <a:cs typeface="Arial Black"/>
              </a:rPr>
              <a:t>Exoplanet</a:t>
            </a:r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 blau wäre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Wasserwelten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" y="914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Interstellar: Wasserwelt um ein schwarzes Loch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Waterworld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: Die Erde ist komplett von Wasser bedeckt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Bild 6" descr="Waterworld199513.jpg~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84" y="2349226"/>
            <a:ext cx="4338935" cy="2794274"/>
          </a:xfrm>
          <a:prstGeom prst="rect">
            <a:avLst/>
          </a:prstGeom>
        </p:spPr>
      </p:pic>
      <p:pic>
        <p:nvPicPr>
          <p:cNvPr id="6" name="Bild 5" descr="interstellar-3840x21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31" y="1974165"/>
            <a:ext cx="4894507" cy="2753160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Artist’s_impression_of_the_deep_blue_planet_HD_18973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48" y="1850826"/>
            <a:ext cx="4191641" cy="29938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HD 189733 b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" y="9144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Umlaufdauer: 2 Tage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Oberflächentemperatur ca. 1000 Celsius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Atmosphäre: Kohlendioxid, Kohlenmonoxid, Wasserdampf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Ungefähr 1,15-fache Jupitergröße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  <a:sym typeface="Wingdings"/>
              </a:rPr>
              <a:t>Entfernung: 63 Lichtjahre</a:t>
            </a:r>
            <a:endParaRPr lang="de-DE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Bild 6" descr="exoplaneten-spektr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26" y="2318500"/>
            <a:ext cx="3531249" cy="2825000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Was wäre, wenn die Sonne ein Roter Zwerg wäre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Sonnen in der Galaxis</a:t>
            </a:r>
            <a:endParaRPr lang="de-DE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82275"/>
              </p:ext>
            </p:extLst>
          </p:nvPr>
        </p:nvGraphicFramePr>
        <p:xfrm>
          <a:off x="251521" y="1653648"/>
          <a:ext cx="8568951" cy="1550417"/>
        </p:xfrm>
        <a:graphic>
          <a:graphicData uri="http://schemas.openxmlformats.org/drawingml/2006/table">
            <a:tbl>
              <a:tblPr firstRow="1" firstCol="1" bandRow="1" bandCol="1">
                <a:tableStyleId>{D7AC3CCA-C797-4891-BE02-D94E43425B78}</a:tableStyleId>
              </a:tblPr>
              <a:tblGrid>
                <a:gridCol w="1368152"/>
                <a:gridCol w="1152128"/>
                <a:gridCol w="1152128"/>
                <a:gridCol w="1224136"/>
                <a:gridCol w="1224136"/>
                <a:gridCol w="1224136"/>
                <a:gridCol w="1224135"/>
              </a:tblGrid>
              <a:tr h="702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Spektralklasse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Effektive Temperatur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Leuchtkraft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Lebensdauer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Häufigkeit in Prozent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Bewohnbare Zone (AE)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Radius</a:t>
                      </a:r>
                      <a:r>
                        <a:rPr lang="de-DE" sz="1100" baseline="0" dirty="0" smtClean="0">
                          <a:effectLst/>
                        </a:rPr>
                        <a:t> Gebundene Rotation </a:t>
                      </a:r>
                      <a:r>
                        <a:rPr lang="de-DE" sz="1100" dirty="0" smtClean="0">
                          <a:effectLst/>
                        </a:rPr>
                        <a:t>(AE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O6V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41000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4,2 * 10</a:t>
                      </a:r>
                      <a:r>
                        <a:rPr lang="de-DE" sz="1100" baseline="30000">
                          <a:effectLst/>
                        </a:rPr>
                        <a:t>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10</a:t>
                      </a:r>
                      <a:r>
                        <a:rPr lang="de-DE" sz="1100" baseline="30000">
                          <a:effectLst/>
                        </a:rPr>
                        <a:t>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 * 10</a:t>
                      </a:r>
                      <a:r>
                        <a:rPr lang="de-DE" sz="1100" baseline="30000">
                          <a:effectLst/>
                        </a:rPr>
                        <a:t>-5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450-900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1,9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G5V (Sonne)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5800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 * 10</a:t>
                      </a:r>
                      <a:r>
                        <a:rPr lang="de-DE" sz="1100" baseline="30000">
                          <a:effectLst/>
                        </a:rPr>
                        <a:t>10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9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0,7-1,4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M5V (Roter Zwerg)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3200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1,1 * 10</a:t>
                      </a:r>
                      <a:r>
                        <a:rPr lang="de-DE" sz="1100" baseline="30000" dirty="0">
                          <a:effectLst/>
                        </a:rPr>
                        <a:t>-3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2 * 10</a:t>
                      </a:r>
                      <a:r>
                        <a:rPr lang="de-DE" sz="1100" baseline="30000" dirty="0">
                          <a:effectLst/>
                        </a:rPr>
                        <a:t>11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FF0000"/>
                          </a:solidFill>
                          <a:effectLst/>
                        </a:rPr>
                        <a:t>72</a:t>
                      </a:r>
                      <a:endParaRPr lang="de-DE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0,07-0,15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de-DE" sz="11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9512" y="4569972"/>
            <a:ext cx="8712968" cy="486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" y="356235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Alle Planeten in der bewohnbaren Zone eines Roten Zwergs umkreisen deren Sonne in gebundener Rotation</a:t>
            </a:r>
            <a:b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de-DE" dirty="0" smtClean="0">
                <a:solidFill>
                  <a:srgbClr val="DDE9EC">
                    <a:lumMod val="50000"/>
                  </a:srgbClr>
                </a:solidFill>
                <a:latin typeface="Arial Black" panose="020B0A04020102020204" pitchFamily="34" charset="0"/>
              </a:rPr>
              <a:t>0,4 &gt; 0,07-0,15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8341813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152400" y="4229100"/>
            <a:ext cx="9601200" cy="1085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112" cy="4629150"/>
          </a:xfrm>
          <a:prstGeom prst="rect">
            <a:avLst/>
          </a:prstGeom>
        </p:spPr>
      </p:pic>
      <p:sp>
        <p:nvSpPr>
          <p:cNvPr id="6" name="Oval 5"/>
          <p:cNvSpPr>
            <a:spLocks/>
          </p:cNvSpPr>
          <p:nvPr/>
        </p:nvSpPr>
        <p:spPr>
          <a:xfrm>
            <a:off x="488949" y="73025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Oval 7"/>
          <p:cNvSpPr>
            <a:spLocks/>
          </p:cNvSpPr>
          <p:nvPr/>
        </p:nvSpPr>
        <p:spPr>
          <a:xfrm>
            <a:off x="1727200" y="390525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>
            <a:spLocks/>
          </p:cNvSpPr>
          <p:nvPr/>
        </p:nvSpPr>
        <p:spPr>
          <a:xfrm>
            <a:off x="1723177" y="17906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>
            <a:spLocks/>
          </p:cNvSpPr>
          <p:nvPr/>
        </p:nvSpPr>
        <p:spPr>
          <a:xfrm>
            <a:off x="4169523" y="38862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>
            <a:spLocks/>
          </p:cNvSpPr>
          <p:nvPr/>
        </p:nvSpPr>
        <p:spPr>
          <a:xfrm>
            <a:off x="2940050" y="7239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>
            <a:spLocks/>
          </p:cNvSpPr>
          <p:nvPr/>
        </p:nvSpPr>
        <p:spPr>
          <a:xfrm>
            <a:off x="4169523" y="7239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>
            <a:spLocks/>
          </p:cNvSpPr>
          <p:nvPr/>
        </p:nvSpPr>
        <p:spPr>
          <a:xfrm>
            <a:off x="497626" y="17906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/>
          <p:cNvSpPr>
            <a:spLocks/>
          </p:cNvSpPr>
          <p:nvPr/>
        </p:nvSpPr>
        <p:spPr>
          <a:xfrm>
            <a:off x="2942377" y="17906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/>
          <p:cNvSpPr>
            <a:spLocks/>
          </p:cNvSpPr>
          <p:nvPr/>
        </p:nvSpPr>
        <p:spPr>
          <a:xfrm>
            <a:off x="4164752" y="17779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/>
          <p:cNvSpPr>
            <a:spLocks/>
          </p:cNvSpPr>
          <p:nvPr/>
        </p:nvSpPr>
        <p:spPr>
          <a:xfrm>
            <a:off x="5403750" y="178425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/>
          <p:cNvSpPr>
            <a:spLocks/>
          </p:cNvSpPr>
          <p:nvPr/>
        </p:nvSpPr>
        <p:spPr>
          <a:xfrm>
            <a:off x="507999" y="2827979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/>
          <p:cNvSpPr>
            <a:spLocks/>
          </p:cNvSpPr>
          <p:nvPr/>
        </p:nvSpPr>
        <p:spPr>
          <a:xfrm>
            <a:off x="1714500" y="2827979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/>
          <p:cNvSpPr>
            <a:spLocks/>
          </p:cNvSpPr>
          <p:nvPr/>
        </p:nvSpPr>
        <p:spPr>
          <a:xfrm>
            <a:off x="2952750" y="2834329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>
            <a:spLocks/>
          </p:cNvSpPr>
          <p:nvPr/>
        </p:nvSpPr>
        <p:spPr>
          <a:xfrm>
            <a:off x="488949" y="388620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>
            <a:spLocks/>
          </p:cNvSpPr>
          <p:nvPr/>
        </p:nvSpPr>
        <p:spPr>
          <a:xfrm>
            <a:off x="2940050" y="3879851"/>
            <a:ext cx="216000" cy="216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Habitable</a:t>
            </a:r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 Zone vs. Gebundene Rotation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6" name="Bild 5" descr="s40-abb_habitable_z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81743"/>
            <a:ext cx="6234112" cy="4128407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Grauwacht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8" name="Bild 7" descr="GRAUWACHT_Ka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48" y="1391409"/>
            <a:ext cx="4832152" cy="3752091"/>
          </a:xfrm>
          <a:prstGeom prst="rect">
            <a:avLst/>
          </a:prstGeom>
        </p:spPr>
      </p:pic>
      <p:pic>
        <p:nvPicPr>
          <p:cNvPr id="11" name="Bild 10" descr="grauwacht_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28600"/>
            <a:ext cx="1981200" cy="2732271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5" name="Textfeld 4"/>
          <p:cNvSpPr txBox="1"/>
          <p:nvPr/>
        </p:nvSpPr>
        <p:spPr>
          <a:xfrm>
            <a:off x="228600" y="165735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Ein Tag auf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Bisola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dauert ein Menschenleben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Menschen bevölkern die Nacht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Sassek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leben im Tageslicht</a:t>
            </a: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5/5f/Gliese_667_Cc_sun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544"/>
            <a:ext cx="9835837" cy="52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70587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Bewohnbare Welt mit gebundener Rotation am Beispiel von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Gliese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667C</a:t>
            </a: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9264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Ein paar Beispiele aus der SF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2575"/>
            <a:ext cx="9296400" cy="564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28511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4" y="-209826"/>
            <a:ext cx="8386937" cy="55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389988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http://i.space.com/images/i/000/030/217/original/sunset-gliese667c.jpg?137217499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2108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307637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Wind auf einer Welt mit gebundener Rotation</a:t>
            </a:r>
            <a:endParaRPr lang="de-DE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Wind.mp4">
            <a:hlinkClick r:id="" action="ppaction://media"/>
          </p:cNvPr>
          <p:cNvPicPr>
            <a:picLocks noGrp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971550"/>
            <a:ext cx="6705600" cy="3837384"/>
          </a:xfrm>
        </p:spPr>
      </p:pic>
    </p:spTree>
    <p:extLst>
      <p:ext uri="{BB962C8B-B14F-4D97-AF65-F5344CB8AC3E}">
        <p14:creationId xmlns:p14="http://schemas.microsoft.com/office/powerpoint/2010/main" val="2688583742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Temperaturverteilung</a:t>
            </a:r>
            <a:endParaRPr lang="de-DE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5350"/>
            <a:ext cx="4383458" cy="37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4667305"/>
            <a:ext cx="8568952" cy="38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28600" y="16573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latin typeface="Arial Black" panose="020B0A04020102020204" pitchFamily="34" charset="0"/>
              </a:rPr>
              <a:t>Druck: 1 bar</a:t>
            </a:r>
          </a:p>
        </p:txBody>
      </p:sp>
    </p:spTree>
    <p:extLst>
      <p:ext uri="{BB962C8B-B14F-4D97-AF65-F5344CB8AC3E}">
        <p14:creationId xmlns:p14="http://schemas.microsoft.com/office/powerpoint/2010/main" val="1431825626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 Black"/>
                <a:cs typeface="Arial Black"/>
              </a:rPr>
              <a:t>Dunkelwärts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" name="Bild 4" descr="Gl_667_C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3861054"/>
          </a:xfrm>
          <a:prstGeom prst="rect">
            <a:avLst/>
          </a:prstGeom>
        </p:spPr>
      </p:pic>
      <p:pic>
        <p:nvPicPr>
          <p:cNvPr id="7" name="Bild 6" descr="dunkelwaerts_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600"/>
            <a:ext cx="1695450" cy="2648086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6" name="Textfeld 5"/>
          <p:cNvSpPr txBox="1"/>
          <p:nvPr/>
        </p:nvSpPr>
        <p:spPr>
          <a:xfrm>
            <a:off x="228600" y="108585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Tag und Nacht herrschen immer an denselben Orten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Sonne steht an derselben Position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Menschen leben in der Zwielichtszone</a:t>
            </a:r>
            <a:endParaRPr lang="de-DE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45745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Was wäre, wenn der Planet die Sonne umschließt ...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ringwor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38576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Ringwelt</a:t>
            </a:r>
            <a:b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de-DE" sz="2400" i="1" dirty="0" smtClean="0">
                <a:solidFill>
                  <a:schemeClr val="bg1"/>
                </a:solidFill>
              </a:rPr>
              <a:t>engl. Ring World</a:t>
            </a:r>
            <a:endParaRPr lang="de-DE" sz="2400" i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" y="97155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latin typeface="Arial Black" panose="020B0A04020102020204" pitchFamily="34" charset="0"/>
              </a:rPr>
              <a:t>Die Welt umgibt die Sonne wie ein Band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Bild 8" descr="220px-Ringworld(1stEd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5751"/>
            <a:ext cx="1689100" cy="2789786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KIC 8462852</a:t>
            </a:r>
            <a:endParaRPr lang="de-DE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" y="97155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Die Welt umgibt die Sonne wie ein Band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Bild 6" descr="image-909981-galleryV9-vhfo-9099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384854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09600" y="1085850"/>
            <a:ext cx="563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Helligkeit schwankt stark (15 – 22 Prozent Reduktion)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Erklärungen: Kometen aus der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Oortschen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Wolke dieser Sonne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Bild 10" descr="DYSONSC2-Dyson-Scheibe-Anima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3822700" cy="1038225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4295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Zusammenfassung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304800" y="3486150"/>
            <a:ext cx="7924800" cy="1588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533400" y="3486150"/>
            <a:ext cx="3048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1783239" y="3485356"/>
            <a:ext cx="3048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3033078" y="3485356"/>
            <a:ext cx="3048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>
            <a:off x="4282917" y="3485356"/>
            <a:ext cx="3048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>
            <a:off x="5532756" y="3485356"/>
            <a:ext cx="3048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>
            <a:off x="6782594" y="3485356"/>
            <a:ext cx="304800" cy="158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8171758">
            <a:off x="789376" y="2610599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Dune 1963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8171758">
            <a:off x="1230145" y="2300540"/>
            <a:ext cx="19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Winterplanet 1969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8171758">
            <a:off x="1649018" y="2489274"/>
            <a:ext cx="151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Ringwelt 1970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18171758">
            <a:off x="2988160" y="2310481"/>
            <a:ext cx="193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Helliconia</a:t>
            </a:r>
            <a:r>
              <a:rPr lang="de-DE" dirty="0" smtClean="0">
                <a:solidFill>
                  <a:schemeClr val="bg1"/>
                </a:solidFill>
              </a:rPr>
              <a:t> 1981-85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18171758">
            <a:off x="-395565" y="2113748"/>
            <a:ext cx="240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Mission of </a:t>
            </a:r>
            <a:r>
              <a:rPr lang="de-DE" dirty="0" err="1" smtClean="0">
                <a:solidFill>
                  <a:schemeClr val="bg1"/>
                </a:solidFill>
              </a:rPr>
              <a:t>Gravity</a:t>
            </a:r>
            <a:r>
              <a:rPr lang="de-DE" dirty="0" smtClean="0">
                <a:solidFill>
                  <a:schemeClr val="bg1"/>
                </a:solidFill>
              </a:rPr>
              <a:t> 1953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 rot="18171758">
            <a:off x="7186061" y="2392375"/>
            <a:ext cx="174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Grauwacht 2015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 rot="18171758">
            <a:off x="6687204" y="2325723"/>
            <a:ext cx="190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Dunkelwärts</a:t>
            </a:r>
            <a:r>
              <a:rPr lang="de-DE" dirty="0" smtClean="0">
                <a:solidFill>
                  <a:schemeClr val="bg1"/>
                </a:solidFill>
              </a:rPr>
              <a:t> 2014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059995" y="4160282"/>
            <a:ext cx="162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Gliese</a:t>
            </a:r>
            <a:r>
              <a:rPr lang="de-DE" dirty="0" smtClean="0">
                <a:solidFill>
                  <a:schemeClr val="bg1"/>
                </a:solidFill>
              </a:rPr>
              <a:t> 667Cc-e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57578" y="4529614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KIC 8462852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052963" y="3790950"/>
            <a:ext cx="117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CoRoT</a:t>
            </a:r>
            <a:r>
              <a:rPr lang="de-DE" dirty="0" smtClean="0">
                <a:solidFill>
                  <a:schemeClr val="bg1"/>
                </a:solidFill>
              </a:rPr>
              <a:t> 7b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585721" y="3790950"/>
            <a:ext cx="109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Dimidium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585721" y="4160282"/>
            <a:ext cx="2416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Lich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  </a:t>
            </a:r>
            <a:r>
              <a:rPr lang="de-DE" sz="1400" dirty="0" err="1" smtClean="0">
                <a:solidFill>
                  <a:schemeClr val="bg1"/>
                </a:solidFill>
              </a:rPr>
              <a:t>Draugr</a:t>
            </a:r>
            <a:r>
              <a:rPr lang="de-DE" sz="1400" dirty="0" smtClean="0">
                <a:solidFill>
                  <a:schemeClr val="bg1"/>
                </a:solidFill>
              </a:rPr>
              <a:t>, Poltergeist, </a:t>
            </a:r>
            <a:r>
              <a:rPr lang="de-DE" sz="1400" dirty="0" err="1" smtClean="0">
                <a:solidFill>
                  <a:schemeClr val="bg1"/>
                </a:solidFill>
              </a:rPr>
              <a:t>Phobetor</a:t>
            </a: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Der Wüstenplanet</a:t>
            </a:r>
            <a:b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de-DE" sz="2400" i="1" dirty="0" smtClean="0">
                <a:solidFill>
                  <a:schemeClr val="bg1"/>
                </a:solidFill>
              </a:rPr>
              <a:t>engl. Dune</a:t>
            </a:r>
            <a:endParaRPr lang="de-DE" sz="2400" i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" name="Bild 4" descr="dune_tribute_by_jamga-d34c20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0"/>
            <a:ext cx="9144000" cy="2467429"/>
          </a:xfrm>
          <a:prstGeom prst="rect">
            <a:avLst/>
          </a:prstGeom>
        </p:spPr>
      </p:pic>
      <p:pic>
        <p:nvPicPr>
          <p:cNvPr id="7" name="Bild 6" descr="dune-cove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42900"/>
            <a:ext cx="1821688" cy="2686050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6" name="Textfeld 5"/>
          <p:cNvSpPr txBox="1"/>
          <p:nvPr/>
        </p:nvSpPr>
        <p:spPr>
          <a:xfrm>
            <a:off x="457200" y="971550"/>
            <a:ext cx="5105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Lebensfeindliche Wüsten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sz="1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Fremen</a:t>
            </a: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sind an die Umfeld angepasst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Religion spielt eine sehr große Rolle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4295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Ausblick – </a:t>
            </a:r>
            <a:r>
              <a:rPr lang="de-DE" dirty="0" err="1" smtClean="0">
                <a:solidFill>
                  <a:schemeClr val="bg1"/>
                </a:solidFill>
                <a:latin typeface="Arial Black"/>
                <a:cs typeface="Arial Black"/>
              </a:rPr>
              <a:t>Exoplaneten</a:t>
            </a:r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600" y="1085850"/>
            <a:ext cx="6019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/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TESS (</a:t>
            </a:r>
            <a:r>
              <a:rPr lang="de-DE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Transiting</a:t>
            </a:r>
            <a:r>
              <a:rPr lang="de-DE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Exoplanet</a:t>
            </a:r>
            <a:r>
              <a:rPr lang="de-DE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Survey</a:t>
            </a:r>
            <a:r>
              <a:rPr lang="de-DE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Satellite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 im Dezember 2017 durch </a:t>
            </a:r>
            <a:r>
              <a:rPr lang="de-DE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SpaceX</a:t>
            </a:r>
            <a:endParaRPr lang="de-DE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Geleitet vom MIT, mit gesponsert von Google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 x 16,8 Millionen Pixel CCD</a:t>
            </a:r>
          </a:p>
          <a:p>
            <a:pPr marL="194400" lvl="2" indent="-277200"/>
            <a:endParaRPr lang="de-DE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94400" lvl="2" indent="-277200"/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JWST (</a:t>
            </a:r>
            <a:r>
              <a:rPr lang="de-DE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James Webb </a:t>
            </a:r>
            <a:r>
              <a:rPr lang="de-DE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Space</a:t>
            </a:r>
            <a:r>
              <a:rPr lang="de-DE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de-DE" i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Telescope</a:t>
            </a: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Start in 2018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6,5 Meter Teleskop (Hubble 2,4 Meter)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Infrarot-Astronomie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Bild 3" descr="Transiting_Exoplanet_Survey_Satellite_artist_concept_(transparent_background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742950"/>
            <a:ext cx="2443831" cy="1731047"/>
          </a:xfrm>
          <a:prstGeom prst="rect">
            <a:avLst/>
          </a:prstGeom>
        </p:spPr>
      </p:pic>
      <p:pic>
        <p:nvPicPr>
          <p:cNvPr id="5" name="Bild 4" descr="JWST_peo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752" y="2529066"/>
            <a:ext cx="3767248" cy="2502231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4295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Ausblick – Science </a:t>
            </a:r>
            <a:r>
              <a:rPr lang="de-DE" dirty="0" err="1" smtClean="0">
                <a:solidFill>
                  <a:schemeClr val="bg1"/>
                </a:solidFill>
                <a:latin typeface="Arial Black"/>
                <a:cs typeface="Arial Black"/>
              </a:rPr>
              <a:t>Fiction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600" y="1085850"/>
            <a:ext cx="50651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00" lvl="2" indent="-277200"/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Transport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Kugelförmige Sphären werden auf der Erde gefunden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Sie öffnen Verbindungen zu anderen Welten, lebensfeindlich, Monde oder erdähnlich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Anklänge an </a:t>
            </a:r>
            <a:r>
              <a:rPr lang="de-DE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Gateway</a:t>
            </a:r>
            <a:r>
              <a:rPr lang="de-DE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, Frederik Pohl</a:t>
            </a:r>
          </a:p>
        </p:txBody>
      </p:sp>
      <p:pic>
        <p:nvPicPr>
          <p:cNvPr id="6" name="Bild 5" descr="Transp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398" y="871005"/>
            <a:ext cx="2121545" cy="3204221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Appendix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166352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Wasserplanet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9552"/>
            <a:ext cx="91154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32228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81540"/>
            <a:ext cx="9029700" cy="44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113364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Nordkontinent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3193"/>
            <a:ext cx="9178270" cy="437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62806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Nur Land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3912"/>
            <a:ext cx="8748464" cy="415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656593"/>
      </p:ext>
    </p:extLst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Winterplanet</a:t>
            </a:r>
            <a:b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de-DE" sz="2400" i="1" dirty="0" smtClean="0">
                <a:solidFill>
                  <a:schemeClr val="bg1"/>
                </a:solidFill>
              </a:rPr>
              <a:t>engl. </a:t>
            </a:r>
            <a:r>
              <a:rPr lang="de-DE" sz="2400" i="1" dirty="0" err="1" smtClean="0">
                <a:solidFill>
                  <a:schemeClr val="bg1"/>
                </a:solidFill>
              </a:rPr>
              <a:t>Left</a:t>
            </a:r>
            <a:r>
              <a:rPr lang="de-DE" sz="2400" i="1" dirty="0" smtClean="0">
                <a:solidFill>
                  <a:schemeClr val="bg1"/>
                </a:solidFill>
              </a:rPr>
              <a:t> Hand of </a:t>
            </a:r>
            <a:r>
              <a:rPr lang="de-DE" sz="2400" i="1" dirty="0" err="1" smtClean="0">
                <a:solidFill>
                  <a:schemeClr val="bg1"/>
                </a:solidFill>
              </a:rPr>
              <a:t>Darkness</a:t>
            </a:r>
            <a:endParaRPr lang="de-DE" sz="2400" i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7" name="Bild 6" descr="p02mfc0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859"/>
            <a:ext cx="9144000" cy="3857626"/>
          </a:xfrm>
          <a:prstGeom prst="rect">
            <a:avLst/>
          </a:prstGeom>
        </p:spPr>
      </p:pic>
      <p:pic>
        <p:nvPicPr>
          <p:cNvPr id="5" name="Bild 4" descr="two-reviews-The-Left-Hand-of-Darkn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5750"/>
            <a:ext cx="1984726" cy="2914650"/>
          </a:xfrm>
          <a:prstGeom prst="rect">
            <a:avLst/>
          </a:prstGeom>
          <a:effectLst>
            <a:outerShdw blurRad="50800" dist="419100" dir="2700000">
              <a:srgbClr val="000000">
                <a:alpha val="43000"/>
              </a:srgbClr>
            </a:outerShdw>
          </a:effectLst>
          <a:scene3d>
            <a:camera prst="perspectiveLeft" fov="2700000">
              <a:rot lat="0" lon="1200000" rev="0"/>
            </a:camera>
            <a:lightRig rig="threePt" dir="t"/>
          </a:scene3d>
          <a:sp3d extrusionH="1143000"/>
        </p:spPr>
      </p:pic>
      <p:sp>
        <p:nvSpPr>
          <p:cNvPr id="6" name="Textfeld 5"/>
          <p:cNvSpPr txBox="1"/>
          <p:nvPr/>
        </p:nvSpPr>
        <p:spPr>
          <a:xfrm>
            <a:off x="0" y="2558177"/>
            <a:ext cx="3429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latin typeface="Arial Black" panose="020B0A04020102020204" pitchFamily="34" charset="0"/>
              </a:rPr>
              <a:t>Kalte Welt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latin typeface="Arial Black" panose="020B0A04020102020204" pitchFamily="34" charset="0"/>
              </a:rPr>
              <a:t>Fremde Kultur mit „</a:t>
            </a:r>
            <a:r>
              <a:rPr lang="de-DE" sz="1600" dirty="0" err="1" smtClean="0">
                <a:latin typeface="Arial Black" panose="020B0A04020102020204" pitchFamily="34" charset="0"/>
              </a:rPr>
              <a:t>ambisexuellen</a:t>
            </a:r>
            <a:r>
              <a:rPr lang="de-DE" sz="1600" dirty="0" smtClean="0">
                <a:latin typeface="Arial Black" panose="020B0A04020102020204" pitchFamily="34" charset="0"/>
              </a:rPr>
              <a:t>“ Menschen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latin typeface="Arial Black" panose="020B0A04020102020204" pitchFamily="34" charset="0"/>
              </a:rPr>
              <a:t>Reise durch eine Eiswüste ist die große Herausforderung des Romans</a:t>
            </a:r>
          </a:p>
          <a:p>
            <a:pPr marL="194400" lvl="2" indent="-277200">
              <a:buFont typeface="Arial Black" panose="020B0A04020102020204" pitchFamily="34" charset="0"/>
              <a:buChar char="►"/>
            </a:pPr>
            <a:endParaRPr lang="de-D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Arial Black"/>
                <a:cs typeface="Arial Black"/>
              </a:rPr>
              <a:t>Kepler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" name="Inhaltsplatzhalter 4" descr="Telescope-KeplerSpacecraft-20130103-717260main_pia11824-ful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271" r="-1271"/>
          <a:stretch>
            <a:fillRect/>
          </a:stretch>
        </p:blipFill>
        <p:spPr>
          <a:xfrm>
            <a:off x="-152400" y="0"/>
            <a:ext cx="9880600" cy="5143500"/>
          </a:xfrm>
        </p:spPr>
      </p:pic>
      <p:pic>
        <p:nvPicPr>
          <p:cNvPr id="7" name="Bild 6" descr="up0243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2581894" cy="291465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228600"/>
            <a:ext cx="8229600" cy="742950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Kepler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>
                <a:solidFill>
                  <a:schemeClr val="bg1"/>
                </a:solidFill>
                <a:latin typeface="Arial Black"/>
                <a:ea typeface="+mj-ea"/>
                <a:cs typeface="Arial Black"/>
              </a:rPr>
              <a:t>Weltraumteleskop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952750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Gestartet 2009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2013 Probleme mit der Ausrichtung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CCD Sensoren mit 95 Megapixel</a:t>
            </a:r>
          </a:p>
          <a:p>
            <a:pPr marL="288000" lvl="2" indent="-277200">
              <a:buFont typeface="Arial Black" panose="020B0A04020102020204" pitchFamily="34" charset="0"/>
              <a:buChar char="►"/>
            </a:pPr>
            <a:r>
              <a:rPr lang="de-DE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Arbeitet nach der Transitmethode</a:t>
            </a:r>
            <a:endParaRPr lang="de-DE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Radialgeschwindigkeitsmethode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6" name="Inhaltsplatzhalter 5" descr="Orbit3.gif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86000" y="1143000"/>
            <a:ext cx="3420000" cy="3420000"/>
          </a:xfr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>
                <a:solidFill>
                  <a:schemeClr val="bg1"/>
                </a:solidFill>
                <a:latin typeface="Arial Black"/>
                <a:cs typeface="Arial Black"/>
              </a:rPr>
              <a:t>Transitmethode</a:t>
            </a:r>
            <a:endParaRPr lang="de-DE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" name="Transit graph.mp4">
            <a:hlinkClick r:id="" action="ppaction://media"/>
          </p:cNvPr>
          <p:cNvPicPr>
            <a:picLocks noGrp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123950"/>
            <a:ext cx="6934200" cy="3471863"/>
          </a:xfr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ExoplanetDiscoveries-Histogram-201402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95259"/>
            <a:ext cx="10514808" cy="5257809"/>
          </a:xfrm>
          <a:prstGeom prst="rect">
            <a:avLst/>
          </a:prstGeom>
        </p:spPr>
      </p:pic>
    </p:spTree>
  </p:cSld>
  <p:clrMapOvr>
    <a:masterClrMapping/>
  </p:clrMapOvr>
  <p:transition advTm="2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794</Words>
  <Application>Microsoft Office PowerPoint</Application>
  <PresentationFormat>On-screen Show (16:9)</PresentationFormat>
  <Paragraphs>214</Paragraphs>
  <Slides>46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46</vt:i4>
      </vt:variant>
    </vt:vector>
  </HeadingPairs>
  <TitlesOfParts>
    <vt:vector size="73" baseType="lpstr">
      <vt:lpstr>Arial</vt:lpstr>
      <vt:lpstr>Arial Black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2_Origin</vt:lpstr>
      <vt:lpstr>3_Origin</vt:lpstr>
      <vt:lpstr>1_Origin</vt:lpstr>
      <vt:lpstr>4_Origin</vt:lpstr>
      <vt:lpstr>5_Origin</vt:lpstr>
      <vt:lpstr>6_Origin</vt:lpstr>
      <vt:lpstr>7_Origin</vt:lpstr>
      <vt:lpstr>8_Origin</vt:lpstr>
      <vt:lpstr>9_Origin</vt:lpstr>
      <vt:lpstr>10_Origin</vt:lpstr>
      <vt:lpstr>11_Origin</vt:lpstr>
      <vt:lpstr>12_Origin</vt:lpstr>
      <vt:lpstr>13_Origin</vt:lpstr>
      <vt:lpstr>15_Origin</vt:lpstr>
      <vt:lpstr>14_Origin</vt:lpstr>
      <vt:lpstr>16_Origin</vt:lpstr>
      <vt:lpstr>17_Origin</vt:lpstr>
      <vt:lpstr>18_Origin</vt:lpstr>
      <vt:lpstr>PowerPoint Presentation</vt:lpstr>
      <vt:lpstr>Ulf Fildebrandt</vt:lpstr>
      <vt:lpstr>Ein paar Beispiele aus der SF ...</vt:lpstr>
      <vt:lpstr>Der Wüstenplanet engl. Dune</vt:lpstr>
      <vt:lpstr>Winterplanet engl. Left Hand of Darkness</vt:lpstr>
      <vt:lpstr>Kepler</vt:lpstr>
      <vt:lpstr>Radialgeschwindigkeitsmethode</vt:lpstr>
      <vt:lpstr>Transitmethode</vt:lpstr>
      <vt:lpstr>PowerPoint Presentation</vt:lpstr>
      <vt:lpstr>PowerPoint Presentation</vt:lpstr>
      <vt:lpstr>Sonnen in der Galaxis</vt:lpstr>
      <vt:lpstr>Was wäre, wenn der Planet riesig wäre ...</vt:lpstr>
      <vt:lpstr>CoRoT 7b</vt:lpstr>
      <vt:lpstr>Mission Schwerkraft engl. Mission of Gravity</vt:lpstr>
      <vt:lpstr>Was wäre, wenn die Sonne riesig wäre ...</vt:lpstr>
      <vt:lpstr>Sonnen in der Galaxis</vt:lpstr>
      <vt:lpstr>Helliconia</vt:lpstr>
      <vt:lpstr>Was wäre, wenn die Sterne ganz anders wären ...</vt:lpstr>
      <vt:lpstr>Dimidium (Pegasi 51b)</vt:lpstr>
      <vt:lpstr>Pulsar Lich (PSR B1257+12)</vt:lpstr>
      <vt:lpstr>Was wäre, wenn der Exoplanet blau wäre ...</vt:lpstr>
      <vt:lpstr>Wasserwelten</vt:lpstr>
      <vt:lpstr>HD 189733 b</vt:lpstr>
      <vt:lpstr>Was wäre, wenn die Sonne ein Roter Zwerg wäre ...</vt:lpstr>
      <vt:lpstr>Sonnen in der Galaxis</vt:lpstr>
      <vt:lpstr>PowerPoint Presentation</vt:lpstr>
      <vt:lpstr>Habitable Zone vs. Gebundene Rotation</vt:lpstr>
      <vt:lpstr>Grauwacht</vt:lpstr>
      <vt:lpstr>PowerPoint Presentation</vt:lpstr>
      <vt:lpstr>PowerPoint Presentation</vt:lpstr>
      <vt:lpstr>PowerPoint Presentation</vt:lpstr>
      <vt:lpstr>PowerPoint Presentation</vt:lpstr>
      <vt:lpstr>Wind auf einer Welt mit gebundener Rotation</vt:lpstr>
      <vt:lpstr>Temperaturverteilung</vt:lpstr>
      <vt:lpstr>Dunkelwärts</vt:lpstr>
      <vt:lpstr>Was wäre, wenn der Planet die Sonne umschließt ...</vt:lpstr>
      <vt:lpstr>Ringwelt engl. Ring World</vt:lpstr>
      <vt:lpstr>KIC 8462852</vt:lpstr>
      <vt:lpstr>Zusammenfassung</vt:lpstr>
      <vt:lpstr>Ausblick – Exoplaneten </vt:lpstr>
      <vt:lpstr>Ausblick – Science Fiction</vt:lpstr>
      <vt:lpstr>Appendix</vt:lpstr>
      <vt:lpstr>Wasserplanet</vt:lpstr>
      <vt:lpstr>Erde</vt:lpstr>
      <vt:lpstr>Nordkontinent</vt:lpstr>
      <vt:lpstr>Nur Land</vt:lpstr>
    </vt:vector>
  </TitlesOfParts>
  <Company>SAP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Bewohnbare Welten mit gebundener Rotation</dc:title>
  <dc:creator>Fildebrandt, Ulf</dc:creator>
  <cp:lastModifiedBy>Fildebrandt, Ulf</cp:lastModifiedBy>
  <cp:revision>44</cp:revision>
  <dcterms:created xsi:type="dcterms:W3CDTF">2016-06-11T18:58:02Z</dcterms:created>
  <dcterms:modified xsi:type="dcterms:W3CDTF">2016-06-11T19:31:47Z</dcterms:modified>
</cp:coreProperties>
</file>